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402" r:id="rId2"/>
    <p:sldId id="387" r:id="rId3"/>
    <p:sldId id="399" r:id="rId4"/>
    <p:sldId id="388" r:id="rId5"/>
    <p:sldId id="398" r:id="rId6"/>
    <p:sldId id="393" r:id="rId7"/>
    <p:sldId id="391" r:id="rId8"/>
    <p:sldId id="404" r:id="rId9"/>
    <p:sldId id="405" r:id="rId10"/>
    <p:sldId id="407" r:id="rId11"/>
    <p:sldId id="406" r:id="rId12"/>
    <p:sldId id="408" r:id="rId13"/>
    <p:sldId id="356" r:id="rId14"/>
    <p:sldId id="410" r:id="rId15"/>
    <p:sldId id="409" r:id="rId1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A3FB"/>
    <a:srgbClr val="FFFFFF"/>
    <a:srgbClr val="A50021"/>
    <a:srgbClr val="FF0000"/>
    <a:srgbClr val="0099FF"/>
    <a:srgbClr val="00FFFF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>
      <p:cViewPr>
        <p:scale>
          <a:sx n="80" d="100"/>
          <a:sy n="8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GB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A0B6F561-63DF-487F-BDFE-79125A0C534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0A851116-6009-4300-88B2-5005391BD08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DC705-C933-44C9-9D71-1F11D777FA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FDB4B-00A5-4F01-B992-1D4A0A99D4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2B9CA-CC0F-468F-B3E2-4124E44B51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583C1E-0219-4B37-BD43-FCAD3BB1FC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EF3B-2F1D-46EB-B2EB-F9DF894A46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D1966-8561-4C9F-AFF1-6AA095A5D6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01292-46B4-49E4-8A76-A283B4229F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C811-947B-4F88-A0DE-933B5F34FC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C5620-656C-4F36-9C2C-83015795E0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969F9-B0F5-4DB7-B861-B50E58B7F3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97B06-6F33-4695-96D2-227EF2752A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3FF54-FF27-42DF-A133-5610562C5C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949B275-DC2F-418D-A652-CFC63501F4B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5415" name="Picture 7" descr="biglogo150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6021388"/>
            <a:ext cx="2562225" cy="6080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6732240" y="6453336"/>
            <a:ext cx="2312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  <a:latin typeface="Arial Rounded MT Bold" pitchFamily="34" charset="0"/>
              </a:rPr>
              <a:t>SuperDARN</a:t>
            </a:r>
            <a:r>
              <a:rPr lang="en-GB" sz="1200" dirty="0" smtClean="0">
                <a:solidFill>
                  <a:schemeClr val="bg1"/>
                </a:solidFill>
                <a:latin typeface="Arial Rounded MT Bold" pitchFamily="34" charset="0"/>
              </a:rPr>
              <a:t> Workshop, 2011</a:t>
            </a:r>
            <a:endParaRPr lang="en-GB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 descr="ra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9741"/>
            <a:ext cx="9144000" cy="2988259"/>
          </a:xfrm>
          <a:prstGeom prst="rect">
            <a:avLst/>
          </a:prstGeom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9138"/>
            <a:ext cx="9144000" cy="79179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1"/>
                </a:solidFill>
                <a:latin typeface="Arial Rounded MT Bold" pitchFamily="34" charset="0"/>
              </a:rPr>
              <a:t>Upstream Pc3 ULF wave signatures observed near the Earth's cusp</a:t>
            </a:r>
            <a:r>
              <a:rPr lang="en-GB" sz="4000" dirty="0" smtClean="0">
                <a:latin typeface="Arial Rounded MT Bold" pitchFamily="34" charset="0"/>
              </a:rPr>
              <a:t/>
            </a:r>
            <a:br>
              <a:rPr lang="en-GB" sz="4000" dirty="0" smtClean="0">
                <a:latin typeface="Arial Rounded MT Bold" pitchFamily="34" charset="0"/>
              </a:rPr>
            </a:br>
            <a:r>
              <a:rPr lang="en-GB" sz="4000" dirty="0" smtClean="0">
                <a:latin typeface="Arial Rounded MT Bold" pitchFamily="34" charset="0"/>
              </a:rPr>
              <a:t/>
            </a:r>
            <a:br>
              <a:rPr lang="en-GB" sz="4000" dirty="0" smtClean="0">
                <a:latin typeface="Arial Rounded MT Bold" pitchFamily="34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Arial Rounded MT Bold" pitchFamily="34" charset="0"/>
              </a:rPr>
              <a:t>Tim Yeoman</a:t>
            </a:r>
            <a:r>
              <a:rPr lang="en-GB" sz="4000" b="1" dirty="0" smtClean="0">
                <a:latin typeface="Comic Sans MS" pitchFamily="66" charset="0"/>
              </a:rPr>
              <a:t/>
            </a:r>
            <a:br>
              <a:rPr lang="en-GB" sz="4000" b="1" dirty="0" smtClean="0">
                <a:latin typeface="Comic Sans MS" pitchFamily="66" charset="0"/>
              </a:rPr>
            </a:br>
            <a:r>
              <a:rPr lang="en-GB" sz="4000" b="1" dirty="0" smtClean="0">
                <a:latin typeface="Comic Sans MS" pitchFamily="66" charset="0"/>
              </a:rPr>
              <a:t/>
            </a:r>
            <a:br>
              <a:rPr lang="en-GB" sz="4000" b="1" dirty="0" smtClean="0">
                <a:latin typeface="Comic Sans MS" pitchFamily="66" charset="0"/>
              </a:rPr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4101" name="Picture 13" descr="biglogo1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962400"/>
            <a:ext cx="25622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80928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>
                <a:latin typeface="Comic Sans MS" pitchFamily="66" charset="0"/>
              </a:rPr>
              <a:t>Darren Wright (Leicester)</a:t>
            </a:r>
          </a:p>
          <a:p>
            <a:r>
              <a:rPr lang="en-GB" sz="1700" dirty="0" smtClean="0">
                <a:latin typeface="Comic Sans MS" pitchFamily="66" charset="0"/>
              </a:rPr>
              <a:t>Mark Engebretson, Fei Lu, and Jennifer Posch (Augsburg, USA); </a:t>
            </a:r>
          </a:p>
          <a:p>
            <a:r>
              <a:rPr lang="en-GB" sz="1700" dirty="0" smtClean="0">
                <a:latin typeface="Comic Sans MS" pitchFamily="66" charset="0"/>
              </a:rPr>
              <a:t>Marc Lessard and </a:t>
            </a:r>
            <a:r>
              <a:rPr lang="en-GB" sz="1700" dirty="0" err="1" smtClean="0">
                <a:latin typeface="Comic Sans MS" pitchFamily="66" charset="0"/>
              </a:rPr>
              <a:t>Hyomin</a:t>
            </a:r>
            <a:r>
              <a:rPr lang="en-GB" sz="1700" dirty="0" smtClean="0">
                <a:latin typeface="Comic Sans MS" pitchFamily="66" charset="0"/>
              </a:rPr>
              <a:t> Kim </a:t>
            </a:r>
            <a:r>
              <a:rPr lang="en-GB" sz="1700" dirty="0" smtClean="0">
                <a:latin typeface="Comic Sans MS" pitchFamily="66" charset="0"/>
              </a:rPr>
              <a:t>(University of New </a:t>
            </a:r>
            <a:r>
              <a:rPr lang="en-GB" sz="1700" dirty="0" smtClean="0">
                <a:latin typeface="Comic Sans MS" pitchFamily="66" charset="0"/>
              </a:rPr>
              <a:t>Hampshire, USA)</a:t>
            </a:r>
          </a:p>
          <a:p>
            <a:endParaRPr lang="en-GB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6453336"/>
            <a:ext cx="2312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  <a:latin typeface="Arial Rounded MT Bold" pitchFamily="34" charset="0"/>
              </a:rPr>
              <a:t>SuperDARN</a:t>
            </a:r>
            <a:r>
              <a:rPr lang="en-GB" sz="1200" dirty="0" smtClean="0">
                <a:solidFill>
                  <a:schemeClr val="bg1"/>
                </a:solidFill>
                <a:latin typeface="Arial Rounded MT Bold" pitchFamily="34" charset="0"/>
              </a:rPr>
              <a:t> Workshop, 2011</a:t>
            </a:r>
            <a:endParaRPr lang="en-GB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0000"/>
            <a:ext cx="9143999" cy="36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1911" y="1"/>
            <a:ext cx="496659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Upsteam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 wave power will very with time: normalise with power at Halley, well </a:t>
            </a:r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equatorward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 of the cusp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000"/>
            <a:ext cx="9144000" cy="362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"/>
            <a:ext cx="3645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468313" y="836712"/>
            <a:ext cx="81375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 algn="just">
              <a:buClr>
                <a:srgbClr val="FFFF00"/>
              </a:buClr>
              <a:buSzPct val="200000"/>
              <a:buFontTx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The CUTLASS </a:t>
            </a:r>
            <a:r>
              <a:rPr lang="en-GB" sz="2000" dirty="0" err="1" smtClean="0">
                <a:solidFill>
                  <a:schemeClr val="bg1"/>
                </a:solidFill>
                <a:latin typeface="Comic Sans MS" pitchFamily="66" charset="0"/>
              </a:rPr>
              <a:t>Hankasalmi</a:t>
            </a: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 radar is an excellent diagnostic of the cusp location for use with the Augsburg magnetometer array on Svalbard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 algn="just">
              <a:buClr>
                <a:srgbClr val="FFFF00"/>
              </a:buClr>
              <a:buSzPct val="200000"/>
            </a:pP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 algn="just">
              <a:buClr>
                <a:srgbClr val="FFFF00"/>
              </a:buClr>
              <a:buSzPct val="200000"/>
              <a:buFontTx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Pc3 ULF wave activity peaks ~2° </a:t>
            </a:r>
            <a:r>
              <a:rPr lang="en-GB" sz="2000" dirty="0" err="1" smtClean="0">
                <a:solidFill>
                  <a:schemeClr val="bg1"/>
                </a:solidFill>
                <a:latin typeface="Comic Sans MS" pitchFamily="66" charset="0"/>
              </a:rPr>
              <a:t>equatorward</a:t>
            </a: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 of the cusp, rather than in the cusp itself.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 algn="just">
              <a:buClr>
                <a:srgbClr val="FFFF00"/>
              </a:buClr>
              <a:buSzPct val="200000"/>
              <a:buFontTx/>
              <a:buChar char="•"/>
            </a:pP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 algn="just">
              <a:buClr>
                <a:srgbClr val="FFFF00"/>
              </a:buClr>
              <a:buSzPct val="200000"/>
              <a:buFontTx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Pc3 ULF wave activity can be seen to be modulated as the open-closed field line boundary, as predicted from the </a:t>
            </a:r>
            <a:r>
              <a:rPr lang="en-GB" sz="2000" dirty="0" err="1" smtClean="0">
                <a:solidFill>
                  <a:schemeClr val="bg1"/>
                </a:solidFill>
                <a:latin typeface="Comic Sans MS" pitchFamily="66" charset="0"/>
              </a:rPr>
              <a:t>Hankasalmi</a:t>
            </a: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 radar data, migrates across the magnetometer array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 algn="just">
              <a:buClr>
                <a:srgbClr val="FFFF00"/>
              </a:buClr>
              <a:buSzPct val="200000"/>
              <a:buFontTx/>
              <a:buChar char="•"/>
            </a:pP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 algn="just">
              <a:buClr>
                <a:srgbClr val="FFFF00"/>
              </a:buClr>
              <a:buSzPct val="200000"/>
              <a:buFontTx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Wave power occupies a fairly broad latitude range </a:t>
            </a:r>
            <a:r>
              <a:rPr lang="en-GB" sz="2000" dirty="0" err="1" smtClean="0">
                <a:solidFill>
                  <a:schemeClr val="bg1"/>
                </a:solidFill>
                <a:latin typeface="Comic Sans MS" pitchFamily="66" charset="0"/>
              </a:rPr>
              <a:t>equatorward</a:t>
            </a: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 of the open-closed field line boundary, but drops sharply </a:t>
            </a:r>
            <a:r>
              <a:rPr lang="en-GB" sz="2000" dirty="0" err="1" smtClean="0">
                <a:solidFill>
                  <a:schemeClr val="bg1"/>
                </a:solidFill>
                <a:latin typeface="Comic Sans MS" pitchFamily="66" charset="0"/>
              </a:rPr>
              <a:t>poleward</a:t>
            </a: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 of it.  The spatial structure of the wave power within the magnetosphere seems to be as important as its temporal variability.  Howard and </a:t>
            </a:r>
            <a:r>
              <a:rPr lang="en-GB" sz="2000" dirty="0" err="1" smtClean="0">
                <a:solidFill>
                  <a:schemeClr val="bg1"/>
                </a:solidFill>
                <a:latin typeface="Comic Sans MS" pitchFamily="66" charset="0"/>
              </a:rPr>
              <a:t>Menk</a:t>
            </a:r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 (2005) seem to have a point.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 algn="just">
              <a:buClr>
                <a:srgbClr val="FFFF00"/>
              </a:buClr>
              <a:buSzPct val="200000"/>
              <a:buFontTx/>
              <a:buChar char="•"/>
            </a:pP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266700" indent="-266700" algn="just">
              <a:buClr>
                <a:srgbClr val="FFFF00"/>
              </a:buClr>
              <a:buSzPct val="200000"/>
              <a:buFontTx/>
              <a:buChar char="•"/>
            </a:pPr>
            <a:endParaRPr lang="en-GB" sz="2000" dirty="0">
              <a:latin typeface="Comic Sans MS" pitchFamily="66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3109913" y="260648"/>
            <a:ext cx="2325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</a:pP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Conclusions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0000"/>
            <a:ext cx="9143999" cy="36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000"/>
            <a:ext cx="9144000" cy="362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-73025" y="1125538"/>
            <a:ext cx="9324975" cy="5903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42973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900113" y="549275"/>
            <a:ext cx="179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Rounded MT Bold" pitchFamily="34" charset="0"/>
              </a:rPr>
              <a:t>Gary, 1981</a:t>
            </a:r>
          </a:p>
        </p:txBody>
      </p:sp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7338"/>
            <a:ext cx="42227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6443663" y="549275"/>
            <a:ext cx="2600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Rounded MT Bold" pitchFamily="34" charset="0"/>
              </a:rPr>
              <a:t>Takahashi, 1984</a:t>
            </a: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64874" name="Object 10"/>
          <p:cNvGraphicFramePr>
            <a:graphicFrameLocks noChangeAspect="1"/>
          </p:cNvGraphicFramePr>
          <p:nvPr/>
        </p:nvGraphicFramePr>
        <p:xfrm>
          <a:off x="3419475" y="1268413"/>
          <a:ext cx="2447925" cy="666750"/>
        </p:xfrm>
        <a:graphic>
          <a:graphicData uri="http://schemas.openxmlformats.org/presentationml/2006/ole">
            <p:oleObj spid="_x0000_s164874" name="Equation" r:id="rId5" imgW="838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29908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377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Howard and </a:t>
            </a:r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Menk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, 2005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90850" cy="311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4038600"/>
            <a:ext cx="3800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Engebretson </a:t>
            </a:r>
            <a:r>
              <a:rPr lang="en-GB" sz="2400" i="1" dirty="0" smtClean="0">
                <a:solidFill>
                  <a:schemeClr val="bg1"/>
                </a:solidFill>
                <a:latin typeface="Arial Rounded MT Bold" pitchFamily="34" charset="0"/>
              </a:rPr>
              <a:t>et al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., 2005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8864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The Augsburg induction magnetometer array and the </a:t>
            </a:r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Hankasalmi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 radar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285" y="1124744"/>
            <a:ext cx="700209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845" y="836712"/>
            <a:ext cx="4615643" cy="476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3886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Intervals were selected with strong Pc3 activity, where the upstream ACE cone angle is conducive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to upstream wave generation, and good cusp data coverage is available from </a:t>
            </a:r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Hankasalmi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, with high time resolution data on Channel B beam 9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126876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72000" y="1196752"/>
            <a:ext cx="233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itchFamily="34" charset="0"/>
              </a:rPr>
              <a:t>21 Feb 2008</a:t>
            </a:r>
            <a:endParaRPr lang="en-GB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208sp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375" y="0"/>
            <a:ext cx="46711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22108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2 Hz sampled induction coil data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FFT length 20 min, 5 min slip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412776"/>
            <a:ext cx="88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NAL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LYR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HOR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51977" y="1645630"/>
            <a:ext cx="1440160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51920" y="1890508"/>
            <a:ext cx="1567162" cy="504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23928" y="1988840"/>
            <a:ext cx="1368152" cy="36004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2606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Hankasalmi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 Channel B data: Beam 9, 3 s sampling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67744" y="0"/>
            <a:ext cx="68580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339182" y="57150"/>
            <a:ext cx="6643734" cy="671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210208vel-wid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6253" y="100859"/>
            <a:ext cx="6321030" cy="665628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10620" y="3786190"/>
            <a:ext cx="6643734" cy="2928958"/>
            <a:chOff x="1214414" y="3786190"/>
            <a:chExt cx="6643734" cy="2928958"/>
          </a:xfrm>
        </p:grpSpPr>
        <p:sp>
          <p:nvSpPr>
            <p:cNvPr id="12" name="Rectangle 11"/>
            <p:cNvSpPr/>
            <p:nvPr/>
          </p:nvSpPr>
          <p:spPr>
            <a:xfrm>
              <a:off x="1214414" y="3786190"/>
              <a:ext cx="6643734" cy="292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spec-e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852" y="4286256"/>
              <a:ext cx="5424992" cy="182864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358362" y="5315266"/>
            <a:ext cx="455298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210208vel-ma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3964" y="91715"/>
            <a:ext cx="6485608" cy="6674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409817"/>
            <a:ext cx="226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Identify the cusp: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Width &gt;200 m s</a:t>
            </a:r>
            <a:r>
              <a:rPr lang="en-GB" sz="20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-1</a:t>
            </a:r>
            <a:endParaRPr lang="en-GB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5 min average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717593"/>
            <a:ext cx="2267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Rounded MT Bold" pitchFamily="34" charset="0"/>
              </a:rPr>
              <a:t>Sum wave power between 20 and 40 </a:t>
            </a:r>
            <a:r>
              <a:rPr lang="en-GB" sz="2000" dirty="0" err="1" smtClean="0">
                <a:solidFill>
                  <a:schemeClr val="bg1"/>
                </a:solidFill>
                <a:latin typeface="Arial Rounded MT Bold" pitchFamily="34" charset="0"/>
              </a:rPr>
              <a:t>mHz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3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"/>
            <a:ext cx="4959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LYR 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largest at the beginning and end, when the cusp is at highest latitudes, HOR largest when cusp is at lowest latitudes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614227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Peak power ~ 3 - 4° </a:t>
            </a:r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equatorward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 of cusp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637" y="0"/>
            <a:ext cx="49978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LYR 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largest at the beginning. HOR largest when cusp moves lower both when HOR is </a:t>
            </a:r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poleward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 and </a:t>
            </a:r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equatorward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 of the cusp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28498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Peak power ~ 2° </a:t>
            </a:r>
            <a:r>
              <a:rPr lang="en-GB" sz="2400" dirty="0" err="1" smtClean="0">
                <a:solidFill>
                  <a:schemeClr val="bg1"/>
                </a:solidFill>
                <a:latin typeface="Arial Rounded MT Bold" pitchFamily="34" charset="0"/>
              </a:rPr>
              <a:t>equatorward</a:t>
            </a:r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 of cusp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29309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 Rounded MT Bold" pitchFamily="34" charset="0"/>
              </a:rPr>
              <a:t>Combine together 14 days with good Pc3 activity: 1364 data points for comparison</a:t>
            </a:r>
            <a:endParaRPr lang="en-GB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12753</TotalTime>
  <Words>387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Equation</vt:lpstr>
      <vt:lpstr>Upstream Pc3 ULF wave signatures observed near the Earth's cusp  Tim Yeoman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University of Leicester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SPEAR</dc:title>
  <dc:creator>Tim Yeoman</dc:creator>
  <cp:lastModifiedBy>Tim Yeoman</cp:lastModifiedBy>
  <cp:revision>130</cp:revision>
  <dcterms:created xsi:type="dcterms:W3CDTF">2004-04-28T09:28:12Z</dcterms:created>
  <dcterms:modified xsi:type="dcterms:W3CDTF">2011-05-31T12:00:06Z</dcterms:modified>
</cp:coreProperties>
</file>